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DD5"/>
    <a:srgbClr val="9ACB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GIF"/><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2" name="Rectangles 21"/>
          <p:cNvSpPr/>
          <p:nvPr/>
        </p:nvSpPr>
        <p:spPr>
          <a:xfrm>
            <a:off x="-13970" y="-11430"/>
            <a:ext cx="12206605" cy="68808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0" name="Rounded Rectangle 9"/>
          <p:cNvSpPr/>
          <p:nvPr/>
        </p:nvSpPr>
        <p:spPr>
          <a:xfrm rot="2580000">
            <a:off x="305435" y="931545"/>
            <a:ext cx="544830" cy="471170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1" name="Rounded Rectangle 10"/>
          <p:cNvSpPr/>
          <p:nvPr/>
        </p:nvSpPr>
        <p:spPr>
          <a:xfrm rot="2580000">
            <a:off x="1949450" y="-45720"/>
            <a:ext cx="587375" cy="490283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2" name="Rounded Rectangle 11"/>
          <p:cNvSpPr/>
          <p:nvPr/>
        </p:nvSpPr>
        <p:spPr>
          <a:xfrm rot="2580000">
            <a:off x="1214120" y="1659890"/>
            <a:ext cx="638175" cy="490283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3" name="Rounded Rectangle 12"/>
          <p:cNvSpPr/>
          <p:nvPr/>
        </p:nvSpPr>
        <p:spPr>
          <a:xfrm rot="2580000">
            <a:off x="2927985" y="-3310255"/>
            <a:ext cx="593090" cy="1319593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4" name="Rounded Rectangle 13"/>
          <p:cNvSpPr/>
          <p:nvPr/>
        </p:nvSpPr>
        <p:spPr>
          <a:xfrm rot="2580000">
            <a:off x="4276725" y="-1094740"/>
            <a:ext cx="609600" cy="392366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5" name="Rounded Rectangle 14"/>
          <p:cNvSpPr/>
          <p:nvPr/>
        </p:nvSpPr>
        <p:spPr>
          <a:xfrm rot="2580000">
            <a:off x="3264535" y="-1875155"/>
            <a:ext cx="558800" cy="392366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6" name="Rounded Rectangle 15"/>
          <p:cNvSpPr/>
          <p:nvPr/>
        </p:nvSpPr>
        <p:spPr>
          <a:xfrm rot="2580000">
            <a:off x="4745355" y="340995"/>
            <a:ext cx="609600" cy="392366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7" name="Rounded Rectangle 16"/>
          <p:cNvSpPr/>
          <p:nvPr/>
        </p:nvSpPr>
        <p:spPr>
          <a:xfrm rot="2580000">
            <a:off x="2028190" y="3253105"/>
            <a:ext cx="609600" cy="392366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8" name="Rounded Rectangle 17"/>
          <p:cNvSpPr/>
          <p:nvPr/>
        </p:nvSpPr>
        <p:spPr>
          <a:xfrm rot="2580000">
            <a:off x="4629150" y="-768350"/>
            <a:ext cx="638175" cy="841502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Text Box 18"/>
          <p:cNvSpPr txBox="1"/>
          <p:nvPr/>
        </p:nvSpPr>
        <p:spPr>
          <a:xfrm>
            <a:off x="7808595" y="1835785"/>
            <a:ext cx="3729990" cy="795655"/>
          </a:xfrm>
          <a:prstGeom prst="rect">
            <a:avLst/>
          </a:prstGeom>
          <a:solidFill>
            <a:schemeClr val="bg1"/>
          </a:solidFill>
        </p:spPr>
        <p:txBody>
          <a:bodyPr wrap="square" rtlCol="0">
            <a:noAutofit/>
          </a:bodyPr>
          <a:p>
            <a:r>
              <a:rPr lang="en-US" sz="4000" b="1">
                <a:solidFill>
                  <a:srgbClr val="9ACBE1"/>
                </a:solidFill>
              </a:rPr>
              <a:t>Bài Thuyết Trình</a:t>
            </a:r>
            <a:endParaRPr lang="en-US" sz="4000" b="1">
              <a:solidFill>
                <a:srgbClr val="9ACBE1"/>
              </a:solidFill>
            </a:endParaRPr>
          </a:p>
        </p:txBody>
      </p:sp>
      <p:sp>
        <p:nvSpPr>
          <p:cNvPr id="20" name="Text Box 19"/>
          <p:cNvSpPr txBox="1"/>
          <p:nvPr/>
        </p:nvSpPr>
        <p:spPr>
          <a:xfrm>
            <a:off x="7808595" y="2887345"/>
            <a:ext cx="4064000" cy="1153160"/>
          </a:xfrm>
          <a:prstGeom prst="rect">
            <a:avLst/>
          </a:prstGeom>
          <a:noFill/>
        </p:spPr>
        <p:txBody>
          <a:bodyPr wrap="square" rtlCol="0">
            <a:noAutofit/>
          </a:bodyPr>
          <a:p>
            <a:r>
              <a:rPr lang="en-US" sz="2000" b="1">
                <a:solidFill>
                  <a:srgbClr val="9ACBE1"/>
                </a:solidFill>
              </a:rPr>
              <a:t>Tên Học Phần : Project 2</a:t>
            </a:r>
            <a:br>
              <a:rPr lang="en-US" sz="2000" b="1">
                <a:solidFill>
                  <a:srgbClr val="9ACBE1"/>
                </a:solidFill>
              </a:rPr>
            </a:br>
            <a:r>
              <a:rPr lang="en-US" sz="2000" b="1">
                <a:solidFill>
                  <a:srgbClr val="9ACBE1"/>
                </a:solidFill>
              </a:rPr>
              <a:t>Họ Và Tên Sinh Viên : Lê Hoàng Long</a:t>
            </a:r>
            <a:br>
              <a:rPr lang="en-US" sz="2000" b="1">
                <a:solidFill>
                  <a:srgbClr val="9ACBE1"/>
                </a:solidFill>
              </a:rPr>
            </a:br>
            <a:r>
              <a:rPr lang="en-US" sz="2000" b="1">
                <a:solidFill>
                  <a:srgbClr val="9ACBE1"/>
                </a:solidFill>
              </a:rPr>
              <a:t>Mã Sinh Viên : 2210900037</a:t>
            </a:r>
            <a:endParaRPr lang="en-US" sz="2000" b="1">
              <a:solidFill>
                <a:srgbClr val="9ACBE1"/>
              </a:solidFill>
            </a:endParaRPr>
          </a:p>
        </p:txBody>
      </p:sp>
      <p:cxnSp>
        <p:nvCxnSpPr>
          <p:cNvPr id="21" name="Straight Connector 20"/>
          <p:cNvCxnSpPr/>
          <p:nvPr/>
        </p:nvCxnSpPr>
        <p:spPr>
          <a:xfrm>
            <a:off x="7859395" y="2689860"/>
            <a:ext cx="2921000" cy="0"/>
          </a:xfrm>
          <a:prstGeom prst="line">
            <a:avLst/>
          </a:prstGeom>
          <a:ln w="44450">
            <a:solidFill>
              <a:srgbClr val="7FBDD5"/>
            </a:solidFill>
          </a:ln>
        </p:spPr>
        <p:style>
          <a:lnRef idx="2">
            <a:schemeClr val="accent1"/>
          </a:lnRef>
          <a:fillRef idx="0">
            <a:srgbClr val="FFFFFF"/>
          </a:fillRef>
          <a:effectRef idx="0">
            <a:srgbClr val="FFFFFF"/>
          </a:effectRef>
          <a:fontRef idx="minor">
            <a:schemeClr val="tx1"/>
          </a:fontRef>
        </p:style>
      </p:cxnSp>
      <p:pic>
        <p:nvPicPr>
          <p:cNvPr id="23" name="Picture 22" descr="logo"/>
          <p:cNvPicPr>
            <a:picLocks noChangeAspect="1"/>
          </p:cNvPicPr>
          <p:nvPr/>
        </p:nvPicPr>
        <p:blipFill>
          <a:blip r:embed="rId2"/>
          <a:stretch>
            <a:fillRect/>
          </a:stretch>
        </p:blipFill>
        <p:spPr>
          <a:xfrm>
            <a:off x="8702675" y="236220"/>
            <a:ext cx="3020060" cy="1142365"/>
          </a:xfrm>
          <a:prstGeom prst="rect">
            <a:avLst/>
          </a:prstGeom>
          <a:gradFill>
            <a:gsLst>
              <a:gs pos="0">
                <a:schemeClr val="accent1">
                  <a:lumMod val="5000"/>
                  <a:lumOff val="95000"/>
                </a:schemeClr>
              </a:gs>
              <a:gs pos="25000">
                <a:schemeClr val="accent1">
                  <a:lumMod val="45000"/>
                  <a:lumOff val="55000"/>
                </a:schemeClr>
              </a:gs>
              <a:gs pos="78000">
                <a:srgbClr val="00B0F0"/>
              </a:gs>
              <a:gs pos="100000">
                <a:schemeClr val="accent1">
                  <a:lumMod val="30000"/>
                  <a:lumOff val="70000"/>
                </a:schemeClr>
              </a:gs>
            </a:gsLst>
            <a:lin ang="5400000" scaled="0"/>
          </a:gradFill>
        </p:spPr>
      </p:pic>
      <p:sp useBgFill="1">
        <p:nvSpPr>
          <p:cNvPr id="24" name="Rounded Rectangle 23"/>
          <p:cNvSpPr/>
          <p:nvPr/>
        </p:nvSpPr>
        <p:spPr>
          <a:xfrm rot="2580000">
            <a:off x="4597400" y="972820"/>
            <a:ext cx="609600" cy="698817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250"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0-#ppt_w/2"/>
                                          </p:val>
                                        </p:tav>
                                        <p:tav tm="100000">
                                          <p:val>
                                            <p:strVal val="#ppt_x"/>
                                          </p:val>
                                        </p:tav>
                                      </p:tavLst>
                                    </p:anim>
                                    <p:anim calcmode="lin" valueType="num">
                                      <p:cBhvr additive="base">
                                        <p:cTn id="8" dur="12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250"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0-#ppt_w/2"/>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250"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0-#ppt_w/2"/>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250" fill="hold">
                                          <p:stCondLst>
                                            <p:cond delay="0"/>
                                          </p:stCondLst>
                                        </p:cTn>
                                        <p:tgtEl>
                                          <p:spTgt spid="17"/>
                                        </p:tgtEl>
                                        <p:attrNameLst>
                                          <p:attrName>style.visibility</p:attrName>
                                        </p:attrNameLst>
                                      </p:cBhvr>
                                      <p:to>
                                        <p:strVal val="visible"/>
                                      </p:to>
                                    </p:set>
                                    <p:anim calcmode="lin" valueType="num">
                                      <p:cBhvr additive="base">
                                        <p:cTn id="19" dur="1250" fill="hold"/>
                                        <p:tgtEl>
                                          <p:spTgt spid="17"/>
                                        </p:tgtEl>
                                        <p:attrNameLst>
                                          <p:attrName>ppt_x</p:attrName>
                                        </p:attrNameLst>
                                      </p:cBhvr>
                                      <p:tavLst>
                                        <p:tav tm="0">
                                          <p:val>
                                            <p:strVal val="0-#ppt_w/2"/>
                                          </p:val>
                                        </p:tav>
                                        <p:tav tm="100000">
                                          <p:val>
                                            <p:strVal val="#ppt_x"/>
                                          </p:val>
                                        </p:tav>
                                      </p:tavLst>
                                    </p:anim>
                                    <p:anim calcmode="lin" valueType="num">
                                      <p:cBhvr additive="base">
                                        <p:cTn id="20" dur="125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250" fill="hold">
                                          <p:stCondLst>
                                            <p:cond delay="0"/>
                                          </p:stCondLst>
                                        </p:cTn>
                                        <p:tgtEl>
                                          <p:spTgt spid="24"/>
                                        </p:tgtEl>
                                        <p:attrNameLst>
                                          <p:attrName>style.visibility</p:attrName>
                                        </p:attrNameLst>
                                      </p:cBhvr>
                                      <p:to>
                                        <p:strVal val="visible"/>
                                      </p:to>
                                    </p:set>
                                    <p:anim calcmode="lin" valueType="num">
                                      <p:cBhvr additive="base">
                                        <p:cTn id="23" dur="1250" fill="hold"/>
                                        <p:tgtEl>
                                          <p:spTgt spid="24"/>
                                        </p:tgtEl>
                                        <p:attrNameLst>
                                          <p:attrName>ppt_x</p:attrName>
                                        </p:attrNameLst>
                                      </p:cBhvr>
                                      <p:tavLst>
                                        <p:tav tm="0">
                                          <p:val>
                                            <p:strVal val="0-#ppt_w/2"/>
                                          </p:val>
                                        </p:tav>
                                        <p:tav tm="100000">
                                          <p:val>
                                            <p:strVal val="#ppt_x"/>
                                          </p:val>
                                        </p:tav>
                                      </p:tavLst>
                                    </p:anim>
                                    <p:anim calcmode="lin" valueType="num">
                                      <p:cBhvr additive="base">
                                        <p:cTn id="24" dur="125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250" fill="hold">
                                          <p:stCondLst>
                                            <p:cond delay="0"/>
                                          </p:stCondLst>
                                        </p:cTn>
                                        <p:tgtEl>
                                          <p:spTgt spid="18"/>
                                        </p:tgtEl>
                                        <p:attrNameLst>
                                          <p:attrName>style.visibility</p:attrName>
                                        </p:attrNameLst>
                                      </p:cBhvr>
                                      <p:to>
                                        <p:strVal val="visible"/>
                                      </p:to>
                                    </p:set>
                                    <p:anim calcmode="lin" valueType="num">
                                      <p:cBhvr additive="base">
                                        <p:cTn id="27" dur="1250" fill="hold"/>
                                        <p:tgtEl>
                                          <p:spTgt spid="18"/>
                                        </p:tgtEl>
                                        <p:attrNameLst>
                                          <p:attrName>ppt_x</p:attrName>
                                        </p:attrNameLst>
                                      </p:cBhvr>
                                      <p:tavLst>
                                        <p:tav tm="0">
                                          <p:val>
                                            <p:strVal val="0-#ppt_w/2"/>
                                          </p:val>
                                        </p:tav>
                                        <p:tav tm="100000">
                                          <p:val>
                                            <p:strVal val="#ppt_x"/>
                                          </p:val>
                                        </p:tav>
                                      </p:tavLst>
                                    </p:anim>
                                    <p:anim calcmode="lin" valueType="num">
                                      <p:cBhvr additive="base">
                                        <p:cTn id="28" dur="125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0"/>
                                  </p:stCondLst>
                                  <p:childTnLst>
                                    <p:set>
                                      <p:cBhvr>
                                        <p:cTn id="30" dur="1250" fill="hold">
                                          <p:stCondLst>
                                            <p:cond delay="0"/>
                                          </p:stCondLst>
                                        </p:cTn>
                                        <p:tgtEl>
                                          <p:spTgt spid="13"/>
                                        </p:tgtEl>
                                        <p:attrNameLst>
                                          <p:attrName>style.visibility</p:attrName>
                                        </p:attrNameLst>
                                      </p:cBhvr>
                                      <p:to>
                                        <p:strVal val="visible"/>
                                      </p:to>
                                    </p:set>
                                    <p:anim calcmode="lin" valueType="num">
                                      <p:cBhvr additive="base">
                                        <p:cTn id="31" dur="1250" fill="hold"/>
                                        <p:tgtEl>
                                          <p:spTgt spid="13"/>
                                        </p:tgtEl>
                                        <p:attrNameLst>
                                          <p:attrName>ppt_x</p:attrName>
                                        </p:attrNameLst>
                                      </p:cBhvr>
                                      <p:tavLst>
                                        <p:tav tm="0">
                                          <p:val>
                                            <p:strVal val="1+#ppt_w/2"/>
                                          </p:val>
                                        </p:tav>
                                        <p:tav tm="100000">
                                          <p:val>
                                            <p:strVal val="#ppt_x"/>
                                          </p:val>
                                        </p:tav>
                                      </p:tavLst>
                                    </p:anim>
                                    <p:anim calcmode="lin" valueType="num">
                                      <p:cBhvr additive="base">
                                        <p:cTn id="32" dur="125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250" fill="hold">
                                          <p:stCondLst>
                                            <p:cond delay="0"/>
                                          </p:stCondLst>
                                        </p:cTn>
                                        <p:tgtEl>
                                          <p:spTgt spid="14"/>
                                        </p:tgtEl>
                                        <p:attrNameLst>
                                          <p:attrName>style.visibility</p:attrName>
                                        </p:attrNameLst>
                                      </p:cBhvr>
                                      <p:to>
                                        <p:strVal val="visible"/>
                                      </p:to>
                                    </p:set>
                                    <p:anim calcmode="lin" valueType="num">
                                      <p:cBhvr additive="base">
                                        <p:cTn id="35" dur="1250" fill="hold"/>
                                        <p:tgtEl>
                                          <p:spTgt spid="14"/>
                                        </p:tgtEl>
                                        <p:attrNameLst>
                                          <p:attrName>ppt_x</p:attrName>
                                        </p:attrNameLst>
                                      </p:cBhvr>
                                      <p:tavLst>
                                        <p:tav tm="0">
                                          <p:val>
                                            <p:strVal val="1+#ppt_w/2"/>
                                          </p:val>
                                        </p:tav>
                                        <p:tav tm="100000">
                                          <p:val>
                                            <p:strVal val="#ppt_x"/>
                                          </p:val>
                                        </p:tav>
                                      </p:tavLst>
                                    </p:anim>
                                    <p:anim calcmode="lin" valueType="num">
                                      <p:cBhvr additive="base">
                                        <p:cTn id="36" dur="125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250" fill="hold">
                                          <p:stCondLst>
                                            <p:cond delay="0"/>
                                          </p:stCondLst>
                                        </p:cTn>
                                        <p:tgtEl>
                                          <p:spTgt spid="15"/>
                                        </p:tgtEl>
                                        <p:attrNameLst>
                                          <p:attrName>style.visibility</p:attrName>
                                        </p:attrNameLst>
                                      </p:cBhvr>
                                      <p:to>
                                        <p:strVal val="visible"/>
                                      </p:to>
                                    </p:set>
                                    <p:anim calcmode="lin" valueType="num">
                                      <p:cBhvr additive="base">
                                        <p:cTn id="39" dur="1250" fill="hold"/>
                                        <p:tgtEl>
                                          <p:spTgt spid="15"/>
                                        </p:tgtEl>
                                        <p:attrNameLst>
                                          <p:attrName>ppt_x</p:attrName>
                                        </p:attrNameLst>
                                      </p:cBhvr>
                                      <p:tavLst>
                                        <p:tav tm="0">
                                          <p:val>
                                            <p:strVal val="1+#ppt_w/2"/>
                                          </p:val>
                                        </p:tav>
                                        <p:tav tm="100000">
                                          <p:val>
                                            <p:strVal val="#ppt_x"/>
                                          </p:val>
                                        </p:tav>
                                      </p:tavLst>
                                    </p:anim>
                                    <p:anim calcmode="lin" valueType="num">
                                      <p:cBhvr additive="base">
                                        <p:cTn id="40" dur="1250" fill="hold"/>
                                        <p:tgtEl>
                                          <p:spTgt spid="15"/>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250" fill="hold">
                                          <p:stCondLst>
                                            <p:cond delay="0"/>
                                          </p:stCondLst>
                                        </p:cTn>
                                        <p:tgtEl>
                                          <p:spTgt spid="16"/>
                                        </p:tgtEl>
                                        <p:attrNameLst>
                                          <p:attrName>style.visibility</p:attrName>
                                        </p:attrNameLst>
                                      </p:cBhvr>
                                      <p:to>
                                        <p:strVal val="visible"/>
                                      </p:to>
                                    </p:set>
                                    <p:anim calcmode="lin" valueType="num">
                                      <p:cBhvr additive="base">
                                        <p:cTn id="43" dur="1250" fill="hold"/>
                                        <p:tgtEl>
                                          <p:spTgt spid="16"/>
                                        </p:tgtEl>
                                        <p:attrNameLst>
                                          <p:attrName>ppt_x</p:attrName>
                                        </p:attrNameLst>
                                      </p:cBhvr>
                                      <p:tavLst>
                                        <p:tav tm="0">
                                          <p:val>
                                            <p:strVal val="1+#ppt_w/2"/>
                                          </p:val>
                                        </p:tav>
                                        <p:tav tm="100000">
                                          <p:val>
                                            <p:strVal val="#ppt_x"/>
                                          </p:val>
                                        </p:tav>
                                      </p:tavLst>
                                    </p:anim>
                                    <p:anim calcmode="lin" valueType="num">
                                      <p:cBhvr additive="base">
                                        <p:cTn id="44" dur="125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500" fill="hold">
                                          <p:stCondLst>
                                            <p:cond delay="0"/>
                                          </p:stCondLst>
                                        </p:cTn>
                                        <p:tgtEl>
                                          <p:spTgt spid="19"/>
                                        </p:tgtEl>
                                        <p:attrNameLst>
                                          <p:attrName>style.visibility</p:attrName>
                                        </p:attrNameLst>
                                      </p:cBhvr>
                                      <p:to>
                                        <p:strVal val="visible"/>
                                      </p:to>
                                    </p:set>
                                    <p:anim calcmode="lin" valueType="num">
                                      <p:cBhvr additive="base">
                                        <p:cTn id="49" dur="1500" fill="hold"/>
                                        <p:tgtEl>
                                          <p:spTgt spid="19"/>
                                        </p:tgtEl>
                                        <p:attrNameLst>
                                          <p:attrName>ppt_x</p:attrName>
                                        </p:attrNameLst>
                                      </p:cBhvr>
                                      <p:tavLst>
                                        <p:tav tm="0">
                                          <p:val>
                                            <p:strVal val="1+#ppt_w/2"/>
                                          </p:val>
                                        </p:tav>
                                        <p:tav tm="100000">
                                          <p:val>
                                            <p:strVal val="#ppt_x"/>
                                          </p:val>
                                        </p:tav>
                                      </p:tavLst>
                                    </p:anim>
                                    <p:anim calcmode="lin" valueType="num">
                                      <p:cBhvr additive="base">
                                        <p:cTn id="50" dur="1500" fill="hold"/>
                                        <p:tgtEl>
                                          <p:spTgt spid="19"/>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500" fill="hold">
                                          <p:stCondLst>
                                            <p:cond delay="0"/>
                                          </p:stCondLst>
                                        </p:cTn>
                                        <p:tgtEl>
                                          <p:spTgt spid="21"/>
                                        </p:tgtEl>
                                        <p:attrNameLst>
                                          <p:attrName>style.visibility</p:attrName>
                                        </p:attrNameLst>
                                      </p:cBhvr>
                                      <p:to>
                                        <p:strVal val="visible"/>
                                      </p:to>
                                    </p:set>
                                    <p:anim calcmode="lin" valueType="num">
                                      <p:cBhvr additive="base">
                                        <p:cTn id="53" dur="1500" fill="hold"/>
                                        <p:tgtEl>
                                          <p:spTgt spid="21"/>
                                        </p:tgtEl>
                                        <p:attrNameLst>
                                          <p:attrName>ppt_x</p:attrName>
                                        </p:attrNameLst>
                                      </p:cBhvr>
                                      <p:tavLst>
                                        <p:tav tm="0">
                                          <p:val>
                                            <p:strVal val="1+#ppt_w/2"/>
                                          </p:val>
                                        </p:tav>
                                        <p:tav tm="100000">
                                          <p:val>
                                            <p:strVal val="#ppt_x"/>
                                          </p:val>
                                        </p:tav>
                                      </p:tavLst>
                                    </p:anim>
                                    <p:anim calcmode="lin" valueType="num">
                                      <p:cBhvr additive="base">
                                        <p:cTn id="54" dur="1500" fill="hold"/>
                                        <p:tgtEl>
                                          <p:spTgt spid="2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750" fill="hold">
                                          <p:stCondLst>
                                            <p:cond delay="0"/>
                                          </p:stCondLst>
                                        </p:cTn>
                                        <p:tgtEl>
                                          <p:spTgt spid="20"/>
                                        </p:tgtEl>
                                        <p:attrNameLst>
                                          <p:attrName>style.visibility</p:attrName>
                                        </p:attrNameLst>
                                      </p:cBhvr>
                                      <p:to>
                                        <p:strVal val="visible"/>
                                      </p:to>
                                    </p:set>
                                    <p:anim calcmode="lin" valueType="num">
                                      <p:cBhvr additive="base">
                                        <p:cTn id="57" dur="1750" fill="hold"/>
                                        <p:tgtEl>
                                          <p:spTgt spid="20"/>
                                        </p:tgtEl>
                                        <p:attrNameLst>
                                          <p:attrName>ppt_x</p:attrName>
                                        </p:attrNameLst>
                                      </p:cBhvr>
                                      <p:tavLst>
                                        <p:tav tm="0">
                                          <p:val>
                                            <p:strVal val="1+#ppt_w/2"/>
                                          </p:val>
                                        </p:tav>
                                        <p:tav tm="100000">
                                          <p:val>
                                            <p:strVal val="#ppt_x"/>
                                          </p:val>
                                        </p:tav>
                                      </p:tavLst>
                                    </p:anim>
                                    <p:anim calcmode="lin" valueType="num">
                                      <p:cBhvr additive="base">
                                        <p:cTn id="58" dur="1750" fill="hold"/>
                                        <p:tgtEl>
                                          <p:spTgt spid="20"/>
                                        </p:tgtEl>
                                        <p:attrNameLst>
                                          <p:attrName>ppt_y</p:attrName>
                                        </p:attrNameLst>
                                      </p:cBhvr>
                                      <p:tavLst>
                                        <p:tav tm="0">
                                          <p:val>
                                            <p:strVal val="#ppt_y"/>
                                          </p:val>
                                        </p:tav>
                                        <p:tav tm="100000">
                                          <p:val>
                                            <p:strVal val="#ppt_y"/>
                                          </p:val>
                                        </p:tav>
                                      </p:tavLst>
                                    </p:anim>
                                  </p:childTnLst>
                                </p:cTn>
                              </p:par>
                              <p:par>
                                <p:cTn id="59" presetID="2" presetClass="entr" presetSubtype="1" fill="hold" nodeType="withEffect">
                                  <p:stCondLst>
                                    <p:cond delay="0"/>
                                  </p:stCondLst>
                                  <p:childTnLst>
                                    <p:set>
                                      <p:cBhvr>
                                        <p:cTn id="60" dur="1000" fill="hold">
                                          <p:stCondLst>
                                            <p:cond delay="0"/>
                                          </p:stCondLst>
                                        </p:cTn>
                                        <p:tgtEl>
                                          <p:spTgt spid="23"/>
                                        </p:tgtEl>
                                        <p:attrNameLst>
                                          <p:attrName>style.visibility</p:attrName>
                                        </p:attrNameLst>
                                      </p:cBhvr>
                                      <p:to>
                                        <p:strVal val="visible"/>
                                      </p:to>
                                    </p:set>
                                    <p:anim calcmode="lin" valueType="num">
                                      <p:cBhvr additive="base">
                                        <p:cTn id="61" dur="1000" fill="hold"/>
                                        <p:tgtEl>
                                          <p:spTgt spid="23"/>
                                        </p:tgtEl>
                                        <p:attrNameLst>
                                          <p:attrName>ppt_x</p:attrName>
                                        </p:attrNameLst>
                                      </p:cBhvr>
                                      <p:tavLst>
                                        <p:tav tm="0">
                                          <p:val>
                                            <p:strVal val="#ppt_x"/>
                                          </p:val>
                                        </p:tav>
                                        <p:tav tm="100000">
                                          <p:val>
                                            <p:strVal val="#ppt_x"/>
                                          </p:val>
                                        </p:tav>
                                      </p:tavLst>
                                    </p:anim>
                                    <p:anim calcmode="lin" valueType="num">
                                      <p:cBhvr additive="base">
                                        <p:cTn id="62"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7" grpId="0" bldLvl="0" animBg="1"/>
      <p:bldP spid="18" grpId="0" bldLvl="0" animBg="1"/>
      <p:bldP spid="10" grpId="1" animBg="1"/>
      <p:bldP spid="11" grpId="1" animBg="1"/>
      <p:bldP spid="12" grpId="1" animBg="1"/>
      <p:bldP spid="17" grpId="1" animBg="1"/>
      <p:bldP spid="18" grpId="1" animBg="1"/>
      <p:bldP spid="13" grpId="0" bldLvl="0" animBg="1"/>
      <p:bldP spid="14" grpId="0" bldLvl="0" animBg="1"/>
      <p:bldP spid="15" grpId="0" bldLvl="0" animBg="1"/>
      <p:bldP spid="16" grpId="0" animBg="1"/>
      <p:bldP spid="13" grpId="1" animBg="1"/>
      <p:bldP spid="14" grpId="1" animBg="1"/>
      <p:bldP spid="15" grpId="1" animBg="1"/>
      <p:bldP spid="16" grpId="1" animBg="1"/>
      <p:bldP spid="19" grpId="0" animBg="1"/>
      <p:bldP spid="20" grpId="0"/>
      <p:bldP spid="19" grpId="1" animBg="1"/>
      <p:bldP spid="20" grpId="1"/>
      <p:bldP spid="24" grpId="0" animBg="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5274310" y="240030"/>
            <a:ext cx="3992880" cy="894715"/>
          </a:xfrm>
          <a:prstGeom prst="rect">
            <a:avLst/>
          </a:prstGeom>
          <a:noFill/>
        </p:spPr>
        <p:txBody>
          <a:bodyPr wrap="square" rtlCol="0">
            <a:noAutofit/>
          </a:bodyPr>
          <a:p>
            <a:pPr algn="ctr"/>
            <a:r>
              <a:rPr lang="en-US" sz="4000" b="1">
                <a:effectLst>
                  <a:outerShdw blurRad="50800" dist="38100" dir="2700000" algn="tl" rotWithShape="0">
                    <a:prstClr val="black">
                      <a:alpha val="40000"/>
                    </a:prstClr>
                  </a:outerShdw>
                </a:effectLst>
              </a:rPr>
              <a:t>Lời Mở Đầu</a:t>
            </a:r>
            <a:endParaRPr lang="en-US" sz="4000" b="1">
              <a:effectLst>
                <a:outerShdw blurRad="50800" dist="38100" dir="2700000" algn="tl" rotWithShape="0">
                  <a:prstClr val="black">
                    <a:alpha val="40000"/>
                  </a:prstClr>
                </a:outerShdw>
              </a:effectLst>
            </a:endParaRPr>
          </a:p>
        </p:txBody>
      </p:sp>
      <p:sp>
        <p:nvSpPr>
          <p:cNvPr id="4" name="Text Box 3"/>
          <p:cNvSpPr txBox="1"/>
          <p:nvPr/>
        </p:nvSpPr>
        <p:spPr>
          <a:xfrm>
            <a:off x="3815715" y="1134745"/>
            <a:ext cx="8034655" cy="3762375"/>
          </a:xfrm>
          <a:prstGeom prst="rect">
            <a:avLst/>
          </a:prstGeom>
          <a:noFill/>
        </p:spPr>
        <p:txBody>
          <a:bodyPr wrap="square" rtlCol="0">
            <a:noAutofit/>
          </a:bodyPr>
          <a:p>
            <a:r>
              <a:rPr lang="en-US"/>
              <a:t>Xin chào thầy cô và các bạn,</a:t>
            </a:r>
            <a:endParaRPr lang="en-US"/>
          </a:p>
          <a:p>
            <a:endParaRPr lang="en-US"/>
          </a:p>
          <a:p>
            <a:r>
              <a:rPr lang="en-US"/>
              <a:t>Em tên là Lê Hoàng Long, đến từ lớp CNTT3. Hôm nay, em xin phép được trình bày về bài tập của mình với chủ đề "Phát triển website Wuthering Wave" sử dụng nền tảng ASP.NET MVC, MySQL , HTML , CSS và JS.</a:t>
            </a:r>
            <a:endParaRPr lang="en-US"/>
          </a:p>
          <a:p>
            <a:endParaRPr lang="en-US"/>
          </a:p>
          <a:p>
            <a:r>
              <a:rPr lang="en-US"/>
              <a:t>Mục tiêu của bài tập này là xây dựng một website với các chức năng quản lý người dùng, bài viết,  đồng thời áp dụng các kiến thức đã học về lập trình web và cơ sở dữ liệu. Bài thuyết trình của em sẽ đi qua các phần như  thiết kế hệ thống, cơ sở dữ liệu, demo giao diện .</a:t>
            </a:r>
            <a:endParaRPr lang="en-US"/>
          </a:p>
          <a:p>
            <a:endParaRPr lang="en-US"/>
          </a:p>
          <a:p>
            <a:r>
              <a:rPr lang="en-US"/>
              <a:t>Hy vọng bài trình bày này sẽ giúp thầy cô và các bạn hiểu rõ hơn về quy trình phát triển một dự án web từ ý tưởng đến triển khai.</a:t>
            </a:r>
            <a:endParaRPr lang="en-US"/>
          </a:p>
        </p:txBody>
      </p:sp>
      <p:pic>
        <p:nvPicPr>
          <p:cNvPr id="6" name="Picture 5" descr="Cats Memes GIF - Cats Cat Memes - Descubrir y compartir GIFs"/>
          <p:cNvPicPr>
            <a:picLocks noChangeAspect="1"/>
          </p:cNvPicPr>
          <p:nvPr/>
        </p:nvPicPr>
        <p:blipFill>
          <a:blip r:embed="rId2"/>
          <a:stretch>
            <a:fillRect/>
          </a:stretch>
        </p:blipFill>
        <p:spPr>
          <a:xfrm>
            <a:off x="9267190" y="240030"/>
            <a:ext cx="2279015" cy="1281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000" fill="hold">
                                          <p:stCondLst>
                                            <p:cond delay="0"/>
                                          </p:stCondLst>
                                        </p:cTn>
                                        <p:tgtEl>
                                          <p:spTgt spid="4">
                                            <p:txEl>
                                              <p:pRg st="0" end="0"/>
                                            </p:txEl>
                                          </p:spTgt>
                                        </p:tgtEl>
                                        <p:attrNameLst>
                                          <p:attrName>style.visibility</p:attrName>
                                        </p:attrNameLst>
                                      </p:cBhvr>
                                      <p:to>
                                        <p:strVal val="visible"/>
                                      </p:to>
                                    </p:set>
                                    <p:anim calcmode="lin" valueType="num">
                                      <p:cBhvr additive="base">
                                        <p:cTn id="15"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000" fill="hold">
                                          <p:stCondLst>
                                            <p:cond delay="0"/>
                                          </p:stCondLst>
                                        </p:cTn>
                                        <p:tgtEl>
                                          <p:spTgt spid="4">
                                            <p:txEl>
                                              <p:pRg st="2" end="2"/>
                                            </p:txEl>
                                          </p:spTgt>
                                        </p:tgtEl>
                                        <p:attrNameLst>
                                          <p:attrName>style.visibility</p:attrName>
                                        </p:attrNameLst>
                                      </p:cBhvr>
                                      <p:to>
                                        <p:strVal val="visible"/>
                                      </p:to>
                                    </p:set>
                                    <p:anim calcmode="lin" valueType="num">
                                      <p:cBhvr additive="base">
                                        <p:cTn id="19"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000" fill="hold">
                                          <p:stCondLst>
                                            <p:cond delay="0"/>
                                          </p:stCondLst>
                                        </p:cTn>
                                        <p:tgtEl>
                                          <p:spTgt spid="4">
                                            <p:txEl>
                                              <p:pRg st="4" end="4"/>
                                            </p:txEl>
                                          </p:spTgt>
                                        </p:tgtEl>
                                        <p:attrNameLst>
                                          <p:attrName>style.visibility</p:attrName>
                                        </p:attrNameLst>
                                      </p:cBhvr>
                                      <p:to>
                                        <p:strVal val="visible"/>
                                      </p:to>
                                    </p:set>
                                    <p:anim calcmode="lin" valueType="num">
                                      <p:cBhvr additive="base">
                                        <p:cTn id="23" dur="10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4">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000" fill="hold">
                                          <p:stCondLst>
                                            <p:cond delay="0"/>
                                          </p:stCondLst>
                                        </p:cTn>
                                        <p:tgtEl>
                                          <p:spTgt spid="4">
                                            <p:txEl>
                                              <p:pRg st="6" end="6"/>
                                            </p:txEl>
                                          </p:spTgt>
                                        </p:tgtEl>
                                        <p:attrNameLst>
                                          <p:attrName>style.visibility</p:attrName>
                                        </p:attrNameLst>
                                      </p:cBhvr>
                                      <p:to>
                                        <p:strVal val="visible"/>
                                      </p:to>
                                    </p:set>
                                    <p:anim calcmode="lin" valueType="num">
                                      <p:cBhvr additive="base">
                                        <p:cTn id="27" dur="10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ext Box 3"/>
          <p:cNvSpPr txBox="1"/>
          <p:nvPr/>
        </p:nvSpPr>
        <p:spPr>
          <a:xfrm>
            <a:off x="4682490" y="615950"/>
            <a:ext cx="2823845" cy="706755"/>
          </a:xfrm>
          <a:prstGeom prst="rect">
            <a:avLst/>
          </a:prstGeom>
          <a:noFill/>
        </p:spPr>
        <p:txBody>
          <a:bodyPr wrap="square" rtlCol="0">
            <a:spAutoFit/>
          </a:bodyPr>
          <a:p>
            <a:pPr algn="ctr"/>
            <a:r>
              <a:rPr lang="en-US" sz="4000" b="1">
                <a:solidFill>
                  <a:schemeClr val="tx1"/>
                </a:solidFill>
                <a:latin typeface="Berlin Sans FB Demi" panose="020E0802020502020306" charset="0"/>
                <a:cs typeface="Berlin Sans FB Demi" panose="020E0802020502020306" charset="0"/>
              </a:rPr>
              <a:t>Giới Thiệu</a:t>
            </a:r>
            <a:endParaRPr lang="en-US" sz="4000" b="1">
              <a:solidFill>
                <a:schemeClr val="tx1"/>
              </a:solidFill>
              <a:latin typeface="Berlin Sans FB Demi" panose="020E0802020502020306" charset="0"/>
              <a:cs typeface="Berlin Sans FB Demi" panose="020E0802020502020306" charset="0"/>
            </a:endParaRPr>
          </a:p>
        </p:txBody>
      </p:sp>
      <p:sp>
        <p:nvSpPr>
          <p:cNvPr id="6" name="Text Box 5"/>
          <p:cNvSpPr txBox="1"/>
          <p:nvPr/>
        </p:nvSpPr>
        <p:spPr>
          <a:xfrm>
            <a:off x="996950" y="4149725"/>
            <a:ext cx="2821305" cy="2139950"/>
          </a:xfrm>
          <a:prstGeom prst="rect">
            <a:avLst/>
          </a:prstGeom>
          <a:noFill/>
        </p:spPr>
        <p:txBody>
          <a:bodyPr wrap="square" rtlCol="0">
            <a:noAutofit/>
          </a:bodyPr>
          <a:p>
            <a:r>
              <a:rPr lang="en-US" b="1">
                <a:latin typeface="Berlin Sans FB Demi" panose="020E0802020502020306" charset="0"/>
                <a:cs typeface="Berlin Sans FB Demi" panose="020E0802020502020306" charset="0"/>
                <a:sym typeface="+mn-ea"/>
              </a:rPr>
              <a:t>1, Cơ Sở Dữ liệu</a:t>
            </a:r>
            <a:endParaRPr lang="en-US" b="1">
              <a:latin typeface="Berlin Sans FB Demi" panose="020E0802020502020306" charset="0"/>
              <a:cs typeface="Berlin Sans FB Demi" panose="020E0802020502020306" charset="0"/>
              <a:sym typeface="+mn-ea"/>
            </a:endParaRPr>
          </a:p>
        </p:txBody>
      </p:sp>
      <p:sp>
        <p:nvSpPr>
          <p:cNvPr id="7" name="Text Box 6"/>
          <p:cNvSpPr txBox="1"/>
          <p:nvPr/>
        </p:nvSpPr>
        <p:spPr>
          <a:xfrm>
            <a:off x="4685030" y="4149725"/>
            <a:ext cx="2821305" cy="2139950"/>
          </a:xfrm>
          <a:prstGeom prst="rect">
            <a:avLst/>
          </a:prstGeom>
          <a:noFill/>
        </p:spPr>
        <p:txBody>
          <a:bodyPr wrap="square" rtlCol="0">
            <a:noAutofit/>
          </a:bodyPr>
          <a:p>
            <a:r>
              <a:rPr lang="en-US" b="1">
                <a:latin typeface="Berlin Sans FB Demi" panose="020E0802020502020306" charset="0"/>
                <a:cs typeface="Berlin Sans FB Demi" panose="020E0802020502020306" charset="0"/>
                <a:sym typeface="+mn-ea"/>
              </a:rPr>
              <a:t>2,Ngôn ngữ lập trình</a:t>
            </a:r>
            <a:br>
              <a:rPr lang="en-US" b="1">
                <a:latin typeface="Berlin Sans FB Demi" panose="020E0802020502020306" charset="0"/>
                <a:cs typeface="Berlin Sans FB Demi" panose="020E0802020502020306" charset="0"/>
                <a:sym typeface="+mn-ea"/>
              </a:rPr>
            </a:br>
            <a:br>
              <a:rPr lang="en-US" b="1">
                <a:latin typeface="Berlin Sans FB Demi" panose="020E0802020502020306" charset="0"/>
                <a:cs typeface="Berlin Sans FB Demi" panose="020E0802020502020306" charset="0"/>
                <a:sym typeface="+mn-ea"/>
              </a:rPr>
            </a:br>
            <a:r>
              <a:rPr lang="en-US" b="1">
                <a:latin typeface="Berlin Sans FB Demi" panose="020E0802020502020306" charset="0"/>
                <a:cs typeface="Berlin Sans FB Demi" panose="020E0802020502020306" charset="0"/>
                <a:sym typeface="+mn-ea"/>
              </a:rPr>
              <a:t>- HTML</a:t>
            </a:r>
            <a:br>
              <a:rPr lang="en-US" b="1">
                <a:latin typeface="Berlin Sans FB Demi" panose="020E0802020502020306" charset="0"/>
                <a:cs typeface="Berlin Sans FB Demi" panose="020E0802020502020306" charset="0"/>
                <a:sym typeface="+mn-ea"/>
              </a:rPr>
            </a:br>
            <a:r>
              <a:rPr lang="en-US" b="1">
                <a:latin typeface="Berlin Sans FB Demi" panose="020E0802020502020306" charset="0"/>
                <a:cs typeface="Berlin Sans FB Demi" panose="020E0802020502020306" charset="0"/>
                <a:sym typeface="+mn-ea"/>
              </a:rPr>
              <a:t>- CSS</a:t>
            </a:r>
            <a:br>
              <a:rPr lang="en-US" b="1">
                <a:latin typeface="Berlin Sans FB Demi" panose="020E0802020502020306" charset="0"/>
                <a:cs typeface="Berlin Sans FB Demi" panose="020E0802020502020306" charset="0"/>
                <a:sym typeface="+mn-ea"/>
              </a:rPr>
            </a:br>
            <a:r>
              <a:rPr lang="en-US" b="1">
                <a:latin typeface="Berlin Sans FB Demi" panose="020E0802020502020306" charset="0"/>
                <a:cs typeface="Berlin Sans FB Demi" panose="020E0802020502020306" charset="0"/>
                <a:sym typeface="+mn-ea"/>
              </a:rPr>
              <a:t>- ASP.NET MVC</a:t>
            </a:r>
            <a:br>
              <a:rPr lang="en-US" b="1">
                <a:latin typeface="Berlin Sans FB Demi" panose="020E0802020502020306" charset="0"/>
                <a:cs typeface="Berlin Sans FB Demi" panose="020E0802020502020306" charset="0"/>
                <a:sym typeface="+mn-ea"/>
              </a:rPr>
            </a:br>
            <a:r>
              <a:rPr lang="en-US" b="1">
                <a:latin typeface="Berlin Sans FB Demi" panose="020E0802020502020306" charset="0"/>
                <a:cs typeface="Berlin Sans FB Demi" panose="020E0802020502020306" charset="0"/>
                <a:sym typeface="+mn-ea"/>
              </a:rPr>
              <a:t>-JavaScript</a:t>
            </a:r>
            <a:endParaRPr lang="en-US" b="1">
              <a:latin typeface="Berlin Sans FB Demi" panose="020E0802020502020306" charset="0"/>
              <a:cs typeface="Berlin Sans FB Demi" panose="020E0802020502020306" charset="0"/>
              <a:sym typeface="+mn-ea"/>
            </a:endParaRPr>
          </a:p>
        </p:txBody>
      </p:sp>
      <p:sp>
        <p:nvSpPr>
          <p:cNvPr id="8" name="Text Box 7"/>
          <p:cNvSpPr txBox="1"/>
          <p:nvPr/>
        </p:nvSpPr>
        <p:spPr>
          <a:xfrm>
            <a:off x="8493760" y="4149725"/>
            <a:ext cx="2821305" cy="2139950"/>
          </a:xfrm>
          <a:prstGeom prst="rect">
            <a:avLst/>
          </a:prstGeom>
          <a:noFill/>
        </p:spPr>
        <p:txBody>
          <a:bodyPr wrap="square" rtlCol="0">
            <a:noAutofit/>
          </a:bodyPr>
          <a:p>
            <a:pPr algn="l"/>
            <a:r>
              <a:rPr lang="en-US" b="1">
                <a:latin typeface="Berlin Sans FB Demi" panose="020E0802020502020306" charset="0"/>
                <a:cs typeface="Berlin Sans FB Demi" panose="020E0802020502020306" charset="0"/>
                <a:sym typeface="+mn-ea"/>
              </a:rPr>
              <a:t>3,một số hình ảnh về giao diện website</a:t>
            </a:r>
            <a:endParaRPr lang="en-US" b="1">
              <a:latin typeface="Berlin Sans FB Demi" panose="020E0802020502020306" charset="0"/>
              <a:cs typeface="Berlin Sans FB Demi" panose="020E0802020502020306" charset="0"/>
            </a:endParaRPr>
          </a:p>
          <a:p>
            <a:pPr algn="l"/>
            <a:r>
              <a:rPr lang="en-US" b="1">
                <a:latin typeface="Berlin Sans FB Demi" panose="020E0802020502020306" charset="0"/>
                <a:cs typeface="Berlin Sans FB Demi" panose="020E0802020502020306" charset="0"/>
                <a:sym typeface="+mn-ea"/>
              </a:rPr>
              <a:t>a, giao diện trang chủ </a:t>
            </a:r>
            <a:endParaRPr lang="en-US" b="1">
              <a:latin typeface="Berlin Sans FB Demi" panose="020E0802020502020306" charset="0"/>
              <a:cs typeface="Berlin Sans FB Demi" panose="020E0802020502020306" charset="0"/>
            </a:endParaRPr>
          </a:p>
          <a:p>
            <a:pPr algn="l"/>
            <a:r>
              <a:rPr lang="en-US" b="1">
                <a:latin typeface="Berlin Sans FB Demi" panose="020E0802020502020306" charset="0"/>
                <a:cs typeface="Berlin Sans FB Demi" panose="020E0802020502020306" charset="0"/>
                <a:sym typeface="+mn-ea"/>
              </a:rPr>
              <a:t>b, giao diện khác</a:t>
            </a:r>
            <a:endParaRPr lang="en-US" b="1">
              <a:latin typeface="Berlin Sans FB Demi" panose="020E0802020502020306" charset="0"/>
              <a:cs typeface="Berlin Sans FB Demi" panose="020E0802020502020306" charset="0"/>
            </a:endParaRPr>
          </a:p>
          <a:p>
            <a:pPr algn="l"/>
            <a:endParaRPr lang="en-US" b="1">
              <a:latin typeface="Berlin Sans FB Demi" panose="020E0802020502020306" charset="0"/>
              <a:cs typeface="Berlin Sans FB Demi" panose="020E0802020502020306"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 Box 1"/>
          <p:cNvSpPr txBox="1"/>
          <p:nvPr/>
        </p:nvSpPr>
        <p:spPr>
          <a:xfrm>
            <a:off x="1141095" y="782320"/>
            <a:ext cx="2987675" cy="521970"/>
          </a:xfrm>
          <a:prstGeom prst="rect">
            <a:avLst/>
          </a:prstGeom>
          <a:noFill/>
        </p:spPr>
        <p:txBody>
          <a:bodyPr wrap="square" rtlCol="0">
            <a:spAutoFit/>
          </a:bodyPr>
          <a:p>
            <a:r>
              <a:rPr lang="en-US" sz="2800" b="1"/>
              <a:t>1, Cơ sở dữ liệu</a:t>
            </a:r>
            <a:endParaRPr lang="en-US" sz="2800" b="1"/>
          </a:p>
        </p:txBody>
      </p:sp>
      <p:pic>
        <p:nvPicPr>
          <p:cNvPr id="3" name="Picture 2" descr="462553713_579628451201998_4310671834061779997_n"/>
          <p:cNvPicPr>
            <a:picLocks noChangeAspect="1"/>
          </p:cNvPicPr>
          <p:nvPr/>
        </p:nvPicPr>
        <p:blipFill>
          <a:blip r:embed="rId2"/>
          <a:stretch>
            <a:fillRect/>
          </a:stretch>
        </p:blipFill>
        <p:spPr>
          <a:xfrm>
            <a:off x="1680210" y="1431290"/>
            <a:ext cx="7157720" cy="4578350"/>
          </a:xfrm>
          <a:prstGeom prst="rect">
            <a:avLst/>
          </a:prstGeom>
        </p:spPr>
      </p:pic>
      <p:pic>
        <p:nvPicPr>
          <p:cNvPr id="4" name="Picture 3" descr="75dfb7e0-f608-46a4-a866-5246da20871f"/>
          <p:cNvPicPr>
            <a:picLocks noChangeAspect="1"/>
          </p:cNvPicPr>
          <p:nvPr/>
        </p:nvPicPr>
        <p:blipFill>
          <a:blip r:embed="rId3"/>
          <a:stretch>
            <a:fillRect/>
          </a:stretch>
        </p:blipFill>
        <p:spPr>
          <a:xfrm>
            <a:off x="8703945" y="782320"/>
            <a:ext cx="1696085" cy="1696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000"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 Box 1"/>
          <p:cNvSpPr txBox="1"/>
          <p:nvPr/>
        </p:nvSpPr>
        <p:spPr>
          <a:xfrm>
            <a:off x="1139825" y="1020445"/>
            <a:ext cx="4856480" cy="433070"/>
          </a:xfrm>
          <a:prstGeom prst="rect">
            <a:avLst/>
          </a:prstGeom>
          <a:noFill/>
        </p:spPr>
        <p:txBody>
          <a:bodyPr wrap="square" rtlCol="0">
            <a:noAutofit/>
          </a:bodyPr>
          <a:p>
            <a:r>
              <a:rPr lang="en-US" sz="2800" b="1"/>
              <a:t>2, Ngôn Ngữ Lập Trình</a:t>
            </a:r>
            <a:endParaRPr lang="en-US" sz="2800" b="1"/>
          </a:p>
        </p:txBody>
      </p:sp>
      <p:sp>
        <p:nvSpPr>
          <p:cNvPr id="3" name="Text Box 2"/>
          <p:cNvSpPr txBox="1"/>
          <p:nvPr/>
        </p:nvSpPr>
        <p:spPr>
          <a:xfrm>
            <a:off x="879475" y="2574925"/>
            <a:ext cx="2184400" cy="3117215"/>
          </a:xfrm>
          <a:prstGeom prst="rect">
            <a:avLst/>
          </a:prstGeom>
          <a:noFill/>
        </p:spPr>
        <p:txBody>
          <a:bodyPr wrap="square" rtlCol="0">
            <a:noAutofit/>
          </a:bodyPr>
          <a:p>
            <a:r>
              <a:rPr lang="en-US"/>
              <a:t>- HTML : là một lớp ứng dụng web mới ra đời, hỗ trợ nội dung đa phương tiện và các chức năng offline mà không cần đến những công nghệ độc quyền đi kèm.</a:t>
            </a:r>
            <a:endParaRPr lang="en-US"/>
          </a:p>
        </p:txBody>
      </p:sp>
      <p:sp>
        <p:nvSpPr>
          <p:cNvPr id="5" name="Text Box 4"/>
          <p:cNvSpPr txBox="1"/>
          <p:nvPr/>
        </p:nvSpPr>
        <p:spPr>
          <a:xfrm>
            <a:off x="3660775" y="2597150"/>
            <a:ext cx="2044065" cy="3018790"/>
          </a:xfrm>
          <a:prstGeom prst="rect">
            <a:avLst/>
          </a:prstGeom>
          <a:noFill/>
        </p:spPr>
        <p:txBody>
          <a:bodyPr wrap="square" rtlCol="0">
            <a:noAutofit/>
          </a:bodyPr>
          <a:p>
            <a:pPr algn="l">
              <a:lnSpc>
                <a:spcPct val="100000"/>
              </a:lnSpc>
            </a:pPr>
            <a:r>
              <a:rPr lang="en-US"/>
              <a:t>- CSS : giúp các phần tử HTML trở nên phong phú và nổi bật hơn bằng cách cung cấp các phần tử trang trí, hỗ trợ thay đổi màu chữ, tùy chỉnh màu cho trang hoặc thay đổi cấu trúc của website.</a:t>
            </a:r>
            <a:endParaRPr lang="en-US"/>
          </a:p>
        </p:txBody>
      </p:sp>
      <p:sp>
        <p:nvSpPr>
          <p:cNvPr id="6" name="Text Box 5"/>
          <p:cNvSpPr txBox="1"/>
          <p:nvPr/>
        </p:nvSpPr>
        <p:spPr>
          <a:xfrm>
            <a:off x="6431915" y="2673350"/>
            <a:ext cx="2152015" cy="2942590"/>
          </a:xfrm>
          <a:prstGeom prst="rect">
            <a:avLst/>
          </a:prstGeom>
          <a:noFill/>
        </p:spPr>
        <p:txBody>
          <a:bodyPr wrap="square" rtlCol="0">
            <a:noAutofit/>
          </a:bodyPr>
          <a:p>
            <a:r>
              <a:rPr lang="en-US"/>
              <a:t>- ASP.NET : là một nền tảng nguồn mở để xây dựng các ứng dụng trên máy tính để bàn, web và thiết bị di động có thể chạy nguyên bản trên bất kỳ hệ điều hành</a:t>
            </a:r>
            <a:endParaRPr lang="en-US"/>
          </a:p>
        </p:txBody>
      </p:sp>
      <p:sp>
        <p:nvSpPr>
          <p:cNvPr id="7" name="Text Box 6"/>
          <p:cNvSpPr txBox="1"/>
          <p:nvPr/>
        </p:nvSpPr>
        <p:spPr>
          <a:xfrm>
            <a:off x="9159875" y="2597150"/>
            <a:ext cx="2271395" cy="3094990"/>
          </a:xfrm>
          <a:prstGeom prst="rect">
            <a:avLst/>
          </a:prstGeom>
          <a:noFill/>
        </p:spPr>
        <p:txBody>
          <a:bodyPr wrap="square" rtlCol="0">
            <a:noAutofit/>
          </a:bodyPr>
          <a:p>
            <a:r>
              <a:rPr lang="en-US"/>
              <a:t>- Javascript : chính là một ngôn ngữ lập trình web rất phổ biến ngày nay. Javascript được tích hợp đồng thời nhúng vào HTML để hỗ trợ cho website trở nên sống động hơn.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6" grpId="0"/>
      <p:bldP spid="6"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 Box 1"/>
          <p:cNvSpPr txBox="1"/>
          <p:nvPr/>
        </p:nvSpPr>
        <p:spPr>
          <a:xfrm>
            <a:off x="228600" y="120015"/>
            <a:ext cx="5312410" cy="584200"/>
          </a:xfrm>
          <a:prstGeom prst="rect">
            <a:avLst/>
          </a:prstGeom>
          <a:noFill/>
        </p:spPr>
        <p:txBody>
          <a:bodyPr wrap="square" rtlCol="0">
            <a:noAutofit/>
          </a:bodyPr>
          <a:p>
            <a:r>
              <a:rPr lang="en-US" sz="2800" b="1"/>
              <a:t>3, Một số hình ảnh về giao diện</a:t>
            </a:r>
            <a:endParaRPr lang="en-US" sz="2800" b="1"/>
          </a:p>
        </p:txBody>
      </p:sp>
      <p:sp>
        <p:nvSpPr>
          <p:cNvPr id="3" name="Text Box 2"/>
          <p:cNvSpPr txBox="1"/>
          <p:nvPr/>
        </p:nvSpPr>
        <p:spPr>
          <a:xfrm>
            <a:off x="423545" y="890905"/>
            <a:ext cx="3574415" cy="433705"/>
          </a:xfrm>
          <a:prstGeom prst="rect">
            <a:avLst/>
          </a:prstGeom>
          <a:noFill/>
        </p:spPr>
        <p:txBody>
          <a:bodyPr wrap="square" rtlCol="0">
            <a:noAutofit/>
          </a:bodyPr>
          <a:p>
            <a:r>
              <a:rPr lang="en-US" sz="2400"/>
              <a:t>a , Giao Diện Trang Chủ</a:t>
            </a:r>
            <a:endParaRPr lang="en-US" sz="2400"/>
          </a:p>
        </p:txBody>
      </p:sp>
      <p:pic>
        <p:nvPicPr>
          <p:cNvPr id="4" name="Picture 3" descr="462559330_1079542753406892_6033922115480292227_n"/>
          <p:cNvPicPr>
            <a:picLocks noChangeAspect="1"/>
          </p:cNvPicPr>
          <p:nvPr/>
        </p:nvPicPr>
        <p:blipFill>
          <a:blip r:embed="rId2"/>
          <a:stretch>
            <a:fillRect/>
          </a:stretch>
        </p:blipFill>
        <p:spPr>
          <a:xfrm>
            <a:off x="1174115" y="1395730"/>
            <a:ext cx="9114155" cy="5374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 grpId="1"/>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 name="Rectangles 11"/>
          <p:cNvSpPr/>
          <p:nvPr/>
        </p:nvSpPr>
        <p:spPr>
          <a:xfrm>
            <a:off x="-43180" y="-32385"/>
            <a:ext cx="12289155" cy="69430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4" name="Rounded Rectangle 3"/>
          <p:cNvSpPr/>
          <p:nvPr/>
        </p:nvSpPr>
        <p:spPr>
          <a:xfrm>
            <a:off x="8312150" y="640715"/>
            <a:ext cx="662305" cy="6031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5" name="Rounded Rectangle 4"/>
          <p:cNvSpPr/>
          <p:nvPr/>
        </p:nvSpPr>
        <p:spPr>
          <a:xfrm>
            <a:off x="9094470" y="640715"/>
            <a:ext cx="662305" cy="6031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6" name="Rounded Rectangle 5"/>
          <p:cNvSpPr/>
          <p:nvPr/>
        </p:nvSpPr>
        <p:spPr>
          <a:xfrm>
            <a:off x="9876790" y="640715"/>
            <a:ext cx="662305" cy="6031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7" name="Rounded Rectangle 6"/>
          <p:cNvSpPr/>
          <p:nvPr/>
        </p:nvSpPr>
        <p:spPr>
          <a:xfrm>
            <a:off x="10659110" y="640715"/>
            <a:ext cx="662305" cy="6031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useBgFill="1">
        <p:nvSpPr>
          <p:cNvPr id="11" name="Rounded Rectangle 10"/>
          <p:cNvSpPr/>
          <p:nvPr/>
        </p:nvSpPr>
        <p:spPr>
          <a:xfrm>
            <a:off x="11441430" y="640715"/>
            <a:ext cx="662305" cy="6031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5135" y="336550"/>
            <a:ext cx="3977640" cy="541020"/>
          </a:xfrm>
          <a:prstGeom prst="rect">
            <a:avLst/>
          </a:prstGeom>
          <a:noFill/>
        </p:spPr>
        <p:txBody>
          <a:bodyPr wrap="square" rtlCol="0">
            <a:noAutofit/>
          </a:bodyPr>
          <a:p>
            <a:r>
              <a:rPr lang="en-US" sz="2800" b="1"/>
              <a:t>b, Giao Diện News</a:t>
            </a:r>
            <a:endParaRPr lang="en-US" sz="2800" b="1"/>
          </a:p>
        </p:txBody>
      </p:sp>
      <p:pic>
        <p:nvPicPr>
          <p:cNvPr id="13" name="Picture 12" descr="465005078_521219004239641_1939812175212670048_n"/>
          <p:cNvPicPr>
            <a:picLocks noChangeAspect="1"/>
          </p:cNvPicPr>
          <p:nvPr/>
        </p:nvPicPr>
        <p:blipFill>
          <a:blip r:embed="rId2"/>
          <a:stretch>
            <a:fillRect/>
          </a:stretch>
        </p:blipFill>
        <p:spPr>
          <a:xfrm>
            <a:off x="297815" y="1177290"/>
            <a:ext cx="7753350" cy="5382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000"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000"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4" grpId="1" animBg="1"/>
      <p:bldP spid="6" grpId="1" animBg="1"/>
      <p:bldP spid="11" grpId="1" animBg="1"/>
      <p:bldP spid="5" grpId="0" animBg="1"/>
      <p:bldP spid="7" grpId="0" animBg="1"/>
      <p:bldP spid="5" grpId="1" animBg="1"/>
      <p:bldP spid="7"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1675</Words>
  <Application>WPS Presentation</Application>
  <PresentationFormat>Widescreen</PresentationFormat>
  <Paragraphs>43</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Arial</vt:lpstr>
      <vt:lpstr>SimSun</vt:lpstr>
      <vt:lpstr>Wingdings</vt:lpstr>
      <vt:lpstr>Berlin Sans FB Demi</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Lê Hoàng Long</cp:lastModifiedBy>
  <cp:revision>21</cp:revision>
  <dcterms:created xsi:type="dcterms:W3CDTF">2024-11-14T12:47:00Z</dcterms:created>
  <dcterms:modified xsi:type="dcterms:W3CDTF">2024-11-15T15:52:57Z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94DE973D2FE34A0B81CC90C3856A5B07_11</vt:lpwstr>
  </property>
  <property fmtid="{D5CDD505-2E9C-101B-9397-08002B2CF9AE}" pid="3" name="KSOProductBuildVer">
    <vt:lpwstr>1033-12.2.0.18638</vt:lpwstr>
  </property>
</Properties>
</file>